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96" r:id="rId3"/>
    <p:sldId id="314" r:id="rId4"/>
    <p:sldId id="259" r:id="rId5"/>
    <p:sldId id="261" r:id="rId6"/>
    <p:sldId id="260" r:id="rId7"/>
    <p:sldId id="262" r:id="rId8"/>
    <p:sldId id="297" r:id="rId9"/>
    <p:sldId id="298" r:id="rId10"/>
    <p:sldId id="315" r:id="rId11"/>
    <p:sldId id="299" r:id="rId12"/>
    <p:sldId id="267" r:id="rId13"/>
    <p:sldId id="279" r:id="rId14"/>
    <p:sldId id="307" r:id="rId15"/>
    <p:sldId id="302" r:id="rId16"/>
    <p:sldId id="316" r:id="rId17"/>
    <p:sldId id="303" r:id="rId18"/>
    <p:sldId id="280" r:id="rId19"/>
    <p:sldId id="306" r:id="rId20"/>
    <p:sldId id="308" r:id="rId21"/>
    <p:sldId id="309" r:id="rId22"/>
    <p:sldId id="310" r:id="rId23"/>
    <p:sldId id="311" r:id="rId24"/>
    <p:sldId id="317" r:id="rId25"/>
    <p:sldId id="278" r:id="rId26"/>
    <p:sldId id="313" r:id="rId27"/>
    <p:sldId id="293" r:id="rId28"/>
    <p:sldId id="292" r:id="rId29"/>
    <p:sldId id="289" r:id="rId30"/>
    <p:sldId id="294" r:id="rId31"/>
    <p:sldId id="295" r:id="rId32"/>
    <p:sldId id="312" r:id="rId33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B2B2B2"/>
    <a:srgbClr val="202020"/>
    <a:srgbClr val="323232"/>
    <a:srgbClr val="CC3300"/>
    <a:srgbClr val="CC00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94" y="126"/>
      </p:cViewPr>
      <p:guideLst>
        <p:guide orient="horz" pos="2160"/>
        <p:guide pos="37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/>
              <a:t>Second level 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1560" y="1487977"/>
            <a:ext cx="9144000" cy="273096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altLang="en-US" sz="3600" b="1" dirty="0" smtClean="0">
                <a:solidFill>
                  <a:schemeClr val="bg1"/>
                </a:solidFill>
              </a:rPr>
              <a:t/>
            </a:r>
            <a:br>
              <a:rPr lang="ru-RU" altLang="en-US" sz="3600" b="1" dirty="0" smtClean="0">
                <a:solidFill>
                  <a:schemeClr val="bg1"/>
                </a:solidFill>
              </a:rPr>
            </a:br>
            <a:r>
              <a:rPr lang="ru-RU" altLang="en-US" sz="3600" b="1" dirty="0">
                <a:solidFill>
                  <a:schemeClr val="bg1"/>
                </a:solidFill>
              </a:rPr>
              <a:t/>
            </a:r>
            <a:br>
              <a:rPr lang="ru-RU" altLang="en-US" sz="3600" b="1" dirty="0">
                <a:solidFill>
                  <a:schemeClr val="bg1"/>
                </a:solidFill>
              </a:rPr>
            </a:br>
            <a:r>
              <a:rPr lang="ru-RU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Итоговый доклад по результатам проведённой экспертной оценки аналитических отчётов централизованных библиотечных систем Сахалинской области</a:t>
            </a:r>
            <a:br>
              <a:rPr lang="ru-RU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alt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6574" y="5736566"/>
            <a:ext cx="4528868" cy="828136"/>
          </a:xfrm>
        </p:spPr>
        <p:txBody>
          <a:bodyPr>
            <a:normAutofit fontScale="92500"/>
          </a:bodyPr>
          <a:lstStyle/>
          <a:p>
            <a:pPr algn="r"/>
            <a:r>
              <a:rPr lang="ru-RU" altLang="en-US" b="1" i="1" dirty="0" smtClean="0">
                <a:solidFill>
                  <a:schemeClr val="tx1"/>
                </a:solidFill>
              </a:rPr>
              <a:t>Заведующий отделом ОМНИР</a:t>
            </a:r>
          </a:p>
          <a:p>
            <a:pPr algn="r"/>
            <a:r>
              <a:rPr lang="ru-RU" altLang="en-US" b="1" i="1" dirty="0" smtClean="0">
                <a:solidFill>
                  <a:schemeClr val="tx1"/>
                </a:solidFill>
              </a:rPr>
              <a:t>    Бурлакова </a:t>
            </a:r>
            <a:r>
              <a:rPr lang="ru-RU" altLang="en-US" b="1" i="1" dirty="0">
                <a:solidFill>
                  <a:schemeClr val="tx1"/>
                </a:solidFill>
              </a:rPr>
              <a:t>Валентина Валерьевна</a:t>
            </a:r>
          </a:p>
        </p:txBody>
      </p:sp>
      <p:sp>
        <p:nvSpPr>
          <p:cNvPr id="7" name="Подзаголовок 2"/>
          <p:cNvSpPr>
            <a:spLocks noGrp="1"/>
          </p:cNvSpPr>
          <p:nvPr/>
        </p:nvSpPr>
        <p:spPr>
          <a:xfrm>
            <a:off x="1051560" y="764540"/>
            <a:ext cx="7548976" cy="578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en-U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Библиотечная аналитика - 202</a:t>
            </a:r>
            <a:r>
              <a:rPr lang="en-US" altLang="en-U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ru-RU" alt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602" y="0"/>
            <a:ext cx="11124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2349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0" y="-300038"/>
            <a:ext cx="6743700" cy="745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660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592901" y="1121869"/>
            <a:ext cx="5401875" cy="1229444"/>
          </a:xfrm>
        </p:spPr>
        <p:txBody>
          <a:bodyPr/>
          <a:lstStyle/>
          <a:p>
            <a:r>
              <a:rPr lang="ru-RU" altLang="en-US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Библиотечная аналитика – </a:t>
            </a:r>
            <a:r>
              <a:rPr lang="ru-RU" alt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2017</a:t>
            </a:r>
          </a:p>
          <a:p>
            <a:r>
              <a:rPr lang="ru-RU" altLang="en-US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Шорт-лист (14/82)</a:t>
            </a:r>
          </a:p>
          <a:p>
            <a:endParaRPr lang="ru-RU" alt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altLang="en-US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alt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Замещающее содержимое 2"/>
          <p:cNvSpPr>
            <a:spLocks noGrp="1"/>
          </p:cNvSpPr>
          <p:nvPr/>
        </p:nvSpPr>
        <p:spPr>
          <a:xfrm>
            <a:off x="6592901" y="2858461"/>
            <a:ext cx="5271247" cy="1413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8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Библиотечная аналитика </a:t>
            </a:r>
            <a:r>
              <a:rPr lang="ru-RU" altLang="en-US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ru-RU" altLang="en-US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</a:p>
          <a:p>
            <a:r>
              <a:rPr lang="ru-RU" altLang="en-US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Шорт-лист (15/78)</a:t>
            </a:r>
            <a:endParaRPr lang="ru-RU" altLang="en-US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Замещающее содержимое 2"/>
          <p:cNvSpPr>
            <a:spLocks noGrp="1"/>
          </p:cNvSpPr>
          <p:nvPr/>
        </p:nvSpPr>
        <p:spPr>
          <a:xfrm>
            <a:off x="6592901" y="4518212"/>
            <a:ext cx="5599099" cy="1137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8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Библиотечная аналитика – </a:t>
            </a:r>
            <a:r>
              <a:rPr lang="ru-RU" alt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  <a:p>
            <a:r>
              <a:rPr lang="ru-RU" altLang="en-US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Шорт-лист (12/79)</a:t>
            </a:r>
            <a:endParaRPr lang="ru-RU" altLang="en-US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7700" y="258446"/>
            <a:ext cx="10515600" cy="917212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СТАТИСТИКА УЧАСТИЯ</a:t>
            </a:r>
            <a:endParaRPr lang="ru-RU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/>
          <p:cNvPicPr>
            <a:picLocks noGrp="1" noChangeAspect="1"/>
          </p:cNvPicPr>
          <p:nvPr>
            <p:ph sz="quarter" idx="13"/>
          </p:nvPr>
        </p:nvPicPr>
        <p:blipFill rotWithShape="1">
          <a:blip r:embed="rId3"/>
          <a:srcRect l="36165" t="33250" r="49905" b="30189"/>
          <a:stretch/>
        </p:blipFill>
        <p:spPr>
          <a:xfrm>
            <a:off x="1041401" y="668867"/>
            <a:ext cx="3056774" cy="4148666"/>
          </a:xfrm>
          <a:prstGeom prst="rect">
            <a:avLst/>
          </a:prstGeom>
        </p:spPr>
      </p:pic>
      <p:sp>
        <p:nvSpPr>
          <p:cNvPr id="65" name="Стрелка вправо 64"/>
          <p:cNvSpPr/>
          <p:nvPr/>
        </p:nvSpPr>
        <p:spPr>
          <a:xfrm>
            <a:off x="4222864" y="2660073"/>
            <a:ext cx="212805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675" y="60496"/>
            <a:ext cx="4794323" cy="672450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endParaRPr lang="ru-RU" sz="4000" b="1" dirty="0" smtClean="0">
              <a:solidFill>
                <a:schemeClr val="bg1"/>
              </a:solidFill>
              <a:sym typeface="+mn-ea"/>
            </a:endParaRPr>
          </a:p>
          <a:p>
            <a:pPr marL="0" indent="0" algn="l">
              <a:buNone/>
            </a:pPr>
            <a:endParaRPr lang="ru-RU" sz="4000" b="1" dirty="0">
              <a:solidFill>
                <a:schemeClr val="bg1"/>
              </a:solidFill>
            </a:endParaRPr>
          </a:p>
          <a:p>
            <a:pPr marL="0" indent="0" algn="l">
              <a:buNone/>
            </a:pPr>
            <a:endParaRPr lang="ru-RU" altLang="en-US" sz="2500" b="1" u="sng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4294967295"/>
          </p:nvPr>
        </p:nvSpPr>
        <p:spPr>
          <a:xfrm>
            <a:off x="0" y="922338"/>
            <a:ext cx="10782300" cy="518795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Методические рекомендации 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Российской национальной библиотеки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подготовке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</a:t>
            </a:r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жегодного доклада о деятельности муниципальных библиотек субъекта РФ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(февраль 2024 г.) </a:t>
            </a:r>
          </a:p>
          <a:p>
            <a:pPr algn="ctr"/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+mn-lt"/>
                <a:ea typeface="Calibri" panose="020F0502020204030204" pitchFamily="34" charset="0"/>
              </a:rPr>
              <a:t>КРИТЕРИИ ОЦЕНКИ </a:t>
            </a:r>
            <a:endParaRPr lang="ru-RU" altLang="en-US" dirty="0" smtClean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338349"/>
            <a:ext cx="10515600" cy="4838614"/>
          </a:xfrm>
        </p:spPr>
        <p:txBody>
          <a:bodyPr/>
          <a:lstStyle/>
          <a:p>
            <a:pPr lvl="0"/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14350" lvl="0" indent="-514350">
              <a:buAutoNum type="arabicPeriod"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</a:rPr>
              <a:t>Качество и полнота информации</a:t>
            </a:r>
          </a:p>
          <a:p>
            <a:pPr marL="514350" lvl="0" indent="-514350">
              <a:buAutoNum type="arabicPeriod"/>
            </a:pPr>
            <a:r>
              <a:rPr lang="ru-RU" altLang="en-US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sym typeface="+mn-ea"/>
              </a:rPr>
              <a:t>Аргументированное и критическое изложение материала</a:t>
            </a:r>
          </a:p>
          <a:p>
            <a:pPr marL="514350" lvl="0" indent="-514350">
              <a:buAutoNum type="arabicPeriod"/>
            </a:pPr>
            <a:r>
              <a:rPr lang="ru-RU" altLang="en-US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sym typeface="+mn-ea"/>
              </a:rPr>
              <a:t>Чёткость и обстоятельность в формулировании достижений, проблем и задач</a:t>
            </a:r>
          </a:p>
          <a:p>
            <a:pPr marL="514350" lvl="0" indent="-514350">
              <a:buAutoNum type="arabicPeriod"/>
            </a:pPr>
            <a:r>
              <a:rPr lang="ru-RU" altLang="en-US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sym typeface="+mn-ea"/>
              </a:rPr>
              <a:t>Актуальность содержания</a:t>
            </a:r>
          </a:p>
          <a:p>
            <a:pPr marL="514350" lvl="0" indent="-514350">
              <a:buAutoNum type="arabicPeriod"/>
            </a:pPr>
            <a:r>
              <a:rPr lang="ru-RU" altLang="en-US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sym typeface="+mn-ea"/>
              </a:rPr>
              <a:t>Практическая ценность</a:t>
            </a: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n-lt"/>
              <a:sym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6877050" cy="1325880"/>
          </a:xfrm>
        </p:spPr>
        <p:txBody>
          <a:bodyPr>
            <a:noAutofit/>
          </a:bodyPr>
          <a:lstStyle/>
          <a:p>
            <a:r>
              <a:rPr lang="ru-RU" altLang="en-US" sz="40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12 лучших центров библиотечной аналитики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МБУ «Александровск-Сахалинская ЦБС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МБУ «Анивская ЦБС»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МБУК «Долинская ЦБС»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МАУ «Корсаковская ЦБС»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МБУК «Невельская ЦБС»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МБУК «Поронайская ЦБС»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МБУК «Смирныховская ЦБС»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МБУК «Тымовская ЦБС»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FF0000"/>
                </a:solidFill>
                <a:latin typeface="+mn-lt"/>
              </a:rPr>
              <a:t>МБУК «Углегорская ЦБС»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МБУК «Холмская ЦБС»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FF0000"/>
                </a:solidFill>
                <a:latin typeface="+mn-lt"/>
              </a:rPr>
              <a:t>МБУК «Южно-Курильская ЦБС»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МБУ «Южно-Сахалинская ЦБС»</a:t>
            </a: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45416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518" y="230521"/>
            <a:ext cx="11349317" cy="1521439"/>
          </a:xfrm>
        </p:spPr>
        <p:txBody>
          <a:bodyPr>
            <a:normAutofit fontScale="90000"/>
          </a:bodyPr>
          <a:lstStyle/>
          <a:p>
            <a:r>
              <a:rPr lang="ru-RU" altLang="en-US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</a:t>
            </a:r>
            <a:r>
              <a:rPr lang="en-US" altLang="en-US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2</a:t>
            </a:r>
            <a:r>
              <a:rPr lang="ru-RU" altLang="en-US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. «Нормативно-правовое регулирование и стратегическое планирование деятельности муниципальных библиотек региона»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b="1" u="sng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6409" y="1825625"/>
            <a:ext cx="620869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«Анивская ЦБС» − 20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«Долинская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21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МАУ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«Корсаковская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23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«Невельская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«Ногликская ЦБС» − 20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«Поронайская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22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«Смирныховская ЦБС» − </a:t>
            </a:r>
            <a:r>
              <a:rPr lang="ru-RU" sz="20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«Южно-Сахалинская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522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409" y="230521"/>
            <a:ext cx="11249426" cy="1229445"/>
          </a:xfrm>
        </p:spPr>
        <p:txBody>
          <a:bodyPr>
            <a:normAutofit/>
          </a:bodyPr>
          <a:lstStyle/>
          <a:p>
            <a:r>
              <a:rPr lang="ru-RU" altLang="en-US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3. «Библиотечная сеть»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229445"/>
            <a:ext cx="6606028" cy="4947518"/>
          </a:xfrm>
        </p:spPr>
        <p:txBody>
          <a:bodyPr>
            <a:normAutofit/>
          </a:bodyPr>
          <a:lstStyle/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b="1" u="sng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6409" y="1459967"/>
            <a:ext cx="625480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«Анивская ЦБС» − 20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«Долинская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24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МАУ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«Корсаковская ЦБС» − </a:t>
            </a:r>
            <a:r>
              <a:rPr lang="ru-RU" sz="20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«Невельская ЦБС» − </a:t>
            </a:r>
            <a:r>
              <a:rPr lang="ru-RU" sz="20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«Ногликская ЦБС» − 20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«Охинская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− 22 балл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«Поронайская ЦБС» − </a:t>
            </a:r>
            <a:r>
              <a:rPr lang="ru-RU" sz="20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«Смирныховская ЦБС» − </a:t>
            </a:r>
            <a:r>
              <a:rPr lang="ru-RU" sz="20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  <a:endParaRPr lang="ru-RU" sz="2000" b="1" dirty="0" smtClean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«Тымовская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«Южно-Сахалинская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232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998" y="199786"/>
            <a:ext cx="11257108" cy="1337178"/>
          </a:xfrm>
        </p:spPr>
        <p:txBody>
          <a:bodyPr>
            <a:noAutofit/>
          </a:bodyPr>
          <a:lstStyle/>
          <a:p>
            <a:r>
              <a:rPr lang="ru-RU" altLang="en-US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4. «Основные статистические </a:t>
            </a:r>
            <a:br>
              <a:rPr lang="ru-RU" altLang="en-US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r>
              <a:rPr lang="ru-RU" altLang="en-US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показатели»</a:t>
            </a:r>
            <a:br>
              <a:rPr lang="ru-RU" altLang="en-US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altLang="en-US" sz="36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b="1" u="sng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157" y="1175657"/>
            <a:ext cx="70846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«Долинская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ЦБС» − </a:t>
            </a:r>
            <a:r>
              <a:rPr lang="ru-RU" sz="20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балл</a:t>
            </a:r>
            <a:endParaRPr lang="ru-RU" sz="2000" b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МАУ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«Корсаковская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«Невельская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«Ногликская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21 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«Охинская ЦБС»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«Поронайская ЦБС» − </a:t>
            </a:r>
            <a:r>
              <a:rPr lang="ru-RU" sz="20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«Смирныховская ЦБС» − </a:t>
            </a:r>
            <a:r>
              <a:rPr lang="ru-RU" sz="20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«Тымовская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21 балл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«Углегорская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«Холмская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«Южно-Курильская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балл 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7237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622" y="307361"/>
            <a:ext cx="8667590" cy="124797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5. «Библиотечные фонды»</a:t>
            </a:r>
            <a:b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sz="3600" u="sng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22622" y="922085"/>
            <a:ext cx="6431536" cy="5847550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«Анивская ЦБС» </a:t>
            </a:r>
            <a:r>
              <a:rPr lang="ru-RU" sz="21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«Долинская ЦБС» − 20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«Корсаковская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«Невельская ЦБС» −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«Ногликская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«Поронайская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«Смирныховская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«Томаринская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− 21 балл </a:t>
            </a:r>
            <a:endParaRPr lang="ru-RU" sz="2000" b="1" dirty="0" smtClean="0">
              <a:solidFill>
                <a:srgbClr val="073E87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«Тымовская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− 22 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«Углегорская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«Холмская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− 21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«Южно-Сахалинская ЦБС» </a:t>
            </a:r>
            <a:r>
              <a:rPr lang="ru-RU" sz="21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298" y="169049"/>
            <a:ext cx="10742279" cy="1675119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Подраздел 5.7. «Обеспечение физического сохранения и безопасности библиотечных фондов»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844167"/>
            <a:ext cx="7420535" cy="4661407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 «Александровск-Сахалинская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−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23 балл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200" b="1" dirty="0" smtClean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 «Анивская ЦБС» </a:t>
            </a:r>
            <a:r>
              <a:rPr lang="ru-RU" sz="1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  <a:endParaRPr lang="ru-RU" sz="2200" b="1" dirty="0" smtClean="0">
              <a:solidFill>
                <a:srgbClr val="FF000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«Поронайская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−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23 балл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200" b="1" dirty="0" smtClean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«Смирныховская ЦБС» </a:t>
            </a:r>
            <a:r>
              <a:rPr lang="ru-RU" sz="1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  <a:endParaRPr lang="ru-RU" sz="2200" b="1" dirty="0">
              <a:solidFill>
                <a:srgbClr val="FF0000"/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«Холмская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23 балл 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endParaRPr lang="ru-RU" sz="2200" b="1" dirty="0" smtClean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441207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990" y="288291"/>
            <a:ext cx="8191026" cy="987259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6. «Цифровая инфраструктура»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690487"/>
            <a:ext cx="6475399" cy="5167514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Александровск-Сахалинская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«Корсаковская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«Поронайская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− 23 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«Смирныховская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«Тымовская ЦБС» −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«Холмская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«Южно-Сахалинская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320247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09" y="322729"/>
            <a:ext cx="11395422" cy="1483019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Подраздел 7.1. «Формирование электронных каталогов и других баз данных муниципальными библиотеками»</a:t>
            </a:r>
            <a:b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sz="3600" u="sng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7469" y="1582911"/>
            <a:ext cx="7023207" cy="4418320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«Анивская ЦБС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>
                <a:solidFill>
                  <a:srgbClr val="C6E7FC">
                    <a:lumMod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«Корсаковская ЦБС» −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«Невельская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>
                <a:solidFill>
                  <a:srgbClr val="C6E7FC">
                    <a:lumMod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 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«Тымовская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«Углегорская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«Холмская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</a:t>
            </a: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25 балл</a:t>
            </a:r>
            <a:endParaRPr lang="ru-RU" sz="2000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«Южно-Сахалинская ЦБС»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937511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045" y="322729"/>
            <a:ext cx="11364686" cy="1436915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Подраздел 7.2. «Оцифровка документов библиотечного фонда муниципальных библиотек»</a:t>
            </a:r>
            <a:b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sz="3600" u="sng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45888" y="1759643"/>
            <a:ext cx="6785003" cy="4134011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«Анивская ЦБС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rgbClr val="C6E7FC">
                    <a:lumMod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000" b="1" dirty="0">
                <a:solidFill>
                  <a:srgbClr val="C6E7FC">
                    <a:lumMod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«Смирныховская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>
                <a:solidFill>
                  <a:srgbClr val="C6E7FC">
                    <a:lumMod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 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«Тымовская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</a:t>
            </a: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«Южно-Сахалинская ЦБС»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065313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934" y="153680"/>
            <a:ext cx="11333949" cy="216689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7.3</a:t>
            </a:r>
            <a:r>
              <a:rPr lang="ru-RU" sz="3600" b="1" dirty="0" smtClean="0">
                <a:solidFill>
                  <a:srgbClr val="FF0000"/>
                </a:solidFill>
                <a:sym typeface="+mn-ea"/>
              </a:rPr>
              <a:t>.</a:t>
            </a:r>
            <a:r>
              <a:rPr lang="ru-RU" sz="3600" b="1" dirty="0" smtClean="0">
                <a:solidFill>
                  <a:schemeClr val="tx2"/>
                </a:solidFill>
                <a:sym typeface="+mn-ea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Обеспечение удалённым пользователям доступа к полнотекстовым документам электронных библиотек</a:t>
            </a:r>
            <a:br>
              <a:rPr lang="ru-RU" sz="36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sz="36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1" y="1621332"/>
            <a:ext cx="5330478" cy="4857106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 smtClean="0">
              <a:solidFill>
                <a:srgbClr val="073E87">
                  <a:lumMod val="75000"/>
                </a:srgb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«Долинская ЦБС» 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«Курильская ЦБС» 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− 3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Макаровская 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«Северо-Курильская ГБ» 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балл</a:t>
            </a:r>
            <a:endParaRPr lang="ru-RU" sz="2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«Томаринская ЦБС» 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«Южно-Сахалинская ЦБС» − 6 балл</a:t>
            </a:r>
            <a:endParaRPr lang="ru-RU" sz="2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027233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169050"/>
            <a:ext cx="11055083" cy="174427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8. «Организация и содержание библиотечного обслуживания пользователей»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2143845"/>
            <a:ext cx="8058310" cy="4714155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«Поронайская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«Углегорская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балл</a:t>
            </a:r>
            <a:endParaRPr lang="ru-RU" sz="2400" b="1" dirty="0">
              <a:solidFill>
                <a:srgbClr val="073E87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41396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904" y="201169"/>
            <a:ext cx="11338560" cy="176436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9. «Краеведческая деятельность библиотек»</a:t>
            </a:r>
            <a:b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sz="3600" u="sng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5100" y="1527048"/>
            <a:ext cx="8628004" cy="4978528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«Анивская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балл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«Долинская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«Томаринская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 ЦБС»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балл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24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00333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91441"/>
            <a:ext cx="11294364" cy="169164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10. «Организационно-методическая деятельность»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722376" y="1444753"/>
            <a:ext cx="6912864" cy="5276087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«Корсаковская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«Невельская ЦБС» −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«Ногликская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«Охинская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«Поронайская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«Смирныховская ЦБС» − </a:t>
            </a:r>
            <a:r>
              <a:rPr lang="ru-RU" sz="2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«Тымовская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«Углегорская ЦБС» </a:t>
            </a:r>
            <a:r>
              <a:rPr lang="ru-RU" sz="21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− 21 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«Холмская ЦБС» − </a:t>
            </a:r>
            <a:r>
              <a:rPr lang="ru-RU" sz="2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«Южно-Сахалинская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910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288290"/>
            <a:ext cx="7981315" cy="132686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11. «Библиотечные кадры»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417320"/>
            <a:ext cx="7517892" cy="4937760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Анивская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балл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«Корсаковская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«Невельская ЦБС» 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«Смирныховская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«Холмская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«Южно-Сахалинская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628578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736" y="192024"/>
            <a:ext cx="11961264" cy="166241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12. «Материально-технические ресурсы библиотек»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30736" y="1444752"/>
            <a:ext cx="7523376" cy="5413249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Анивская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«Долинская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«Поронайская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«Смирныховская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«Углегорская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«Холмская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«Южно-Сахалинская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831234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24" y="118872"/>
            <a:ext cx="8436991" cy="1735565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13. «Основные итоги года»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01752" y="1362456"/>
            <a:ext cx="6528816" cy="5495545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«Анивская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 </a:t>
            </a:r>
            <a:endParaRPr lang="ru-RU" sz="2400" b="1" dirty="0" smtClean="0">
              <a:solidFill>
                <a:srgbClr val="073E87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«Невельская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  <a:endParaRPr lang="ru-RU" sz="2400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Ногликская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«Поронайская ЦБС»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«Смирныховская ЦБС»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«Тымовская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«Углегорская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«Холмская ЦБС» − 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400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«Южно-Сахалинская ЦБС»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  <a:endParaRPr lang="ru-RU" sz="2400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SzPts val="1400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86105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73736"/>
            <a:ext cx="11475720" cy="932688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СПИСОК ЧЛЕНОВ </a:t>
            </a:r>
            <a:r>
              <a:rPr lang="ru-RU" sz="400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РАБОЧЕЙ </a:t>
            </a:r>
            <a:r>
              <a:rPr lang="ru-RU" sz="400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ГРУППЫ (ЭКСПЕРТЫ)</a:t>
            </a:r>
            <a:endParaRPr lang="ru-RU" sz="40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01752" y="859536"/>
            <a:ext cx="8878824" cy="5998465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Балова А. С. – заведующий сектором ОВИТ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 smtClean="0">
              <a:solidFill>
                <a:srgbClr val="073E87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Боронец А. В. – главный библиограф ОКР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Бурлакова В. В. – заведующий ООМНиР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Виноградная Е. В. – главный библиотекарь ОФУФиК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Гришаева В. В. – заведующий отделом РЦПБ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Козюра Т. А. – ведущий методист ООМНиР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Корниенко О. А. – главный библиотекарь ООМНиР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Леонтьева Е. Н. – заведующий ОФУФиК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 А. Е. – ведущий библиотекарь ОКБО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Положеева С. С. – редактор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категории ООМНиР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Седова Т. Б. – учёный секретарь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Тепкина М. И. – главный хранитель фондов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61666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1074" y="1755648"/>
            <a:ext cx="9232774" cy="1901952"/>
          </a:xfrm>
        </p:spPr>
        <p:txBody>
          <a:bodyPr>
            <a:noAutofit/>
          </a:bodyPr>
          <a:lstStyle/>
          <a:p>
            <a:r>
              <a:rPr lang="ru-RU" alt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внимание!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001000" y="4770755"/>
            <a:ext cx="3971925" cy="1830070"/>
          </a:xfrm>
        </p:spPr>
        <p:txBody>
          <a:bodyPr>
            <a:noAutofit/>
          </a:bodyPr>
          <a:lstStyle/>
          <a:p>
            <a:pPr algn="ctr"/>
            <a:r>
              <a:rPr lang="en-US" alt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www.libsakh.ru</a:t>
            </a:r>
          </a:p>
          <a:p>
            <a:pPr algn="ctr"/>
            <a:r>
              <a:rPr lang="en-US" alt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nmo.@libsakh.ru</a:t>
            </a:r>
          </a:p>
          <a:p>
            <a:pPr algn="ctr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(4242) </a:t>
            </a:r>
            <a:r>
              <a:rPr lang="en-US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2560</a:t>
            </a:r>
            <a:endParaRPr lang="en-US" altLang="ru-RU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9904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1" y="457201"/>
            <a:ext cx="8641080" cy="5868786"/>
          </a:xfrm>
        </p:spPr>
        <p:txBody>
          <a:bodyPr>
            <a:normAutofit lnSpcReduction="10000"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0000"/>
                </a:solidFill>
                <a:latin typeface="Arial Black" panose="020B0A04020102020204" pitchFamily="34" charset="0"/>
                <a:ea typeface="Segoe UI Emoji" panose="020B0502040204020203" pitchFamily="34" charset="0"/>
                <a:cs typeface="Calibri" panose="020F0502020204030204" pitchFamily="34" charset="0"/>
              </a:rPr>
              <a:t>ПОБЕДИТЕЛЬ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Segoe UI Emoji" panose="020B0502040204020203" pitchFamily="34" charset="0"/>
                <a:cs typeface="Calibri" panose="020F0502020204030204" pitchFamily="34" charset="0"/>
              </a:rPr>
              <a:t>III </a:t>
            </a:r>
            <a:r>
              <a:rPr lang="ru-RU" sz="3600" b="1" dirty="0">
                <a:solidFill>
                  <a:srgbClr val="FF0000"/>
                </a:solidFill>
                <a:latin typeface="Arial Black" panose="020B0A04020102020204" pitchFamily="34" charset="0"/>
                <a:ea typeface="Segoe UI Emoji" panose="020B0502040204020203" pitchFamily="34" charset="0"/>
                <a:cs typeface="Calibri" panose="020F0502020204030204" pitchFamily="34" charset="0"/>
              </a:rPr>
              <a:t>МЕСТО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МБУК «Холмская ЦБС»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«Холмский городской округ» 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Сахалинской области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иректор 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Карнаух Татьяна Николаевна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500" b="1" dirty="0" smtClean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2581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0" y="228600"/>
            <a:ext cx="7626096" cy="6089905"/>
          </a:xfrm>
        </p:spPr>
        <p:txBody>
          <a:bodyPr>
            <a:normAutofit lnSpcReduction="10000"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ПОБЕДИТЕЛЬ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II </a:t>
            </a:r>
            <a:r>
              <a:rPr lang="ru-RU" sz="3600" b="1" dirty="0">
                <a:solidFill>
                  <a:srgbClr val="FF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МЕСТО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3900" b="1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«Смирныховская ЦБС»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образование</a:t>
            </a:r>
          </a:p>
          <a:p>
            <a:pPr marL="457200" algn="ctr">
              <a:lnSpc>
                <a:spcPct val="107000"/>
              </a:lnSpc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Городской округ «Смирныховский»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директор 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Кан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Светлана Николаевна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900" b="1" dirty="0">
              <a:solidFill>
                <a:srgbClr val="073E87">
                  <a:lumMod val="75000"/>
                </a:srgb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165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0" y="338329"/>
            <a:ext cx="9592056" cy="5987658"/>
          </a:xfrm>
        </p:spPr>
        <p:txBody>
          <a:bodyPr>
            <a:normAutofit fontScale="92500"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800" b="1" dirty="0">
                <a:solidFill>
                  <a:srgbClr val="FF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ПОБЕДИТЕЛЬ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I </a:t>
            </a:r>
            <a:r>
              <a:rPr lang="ru-RU" sz="4800" b="1" dirty="0">
                <a:solidFill>
                  <a:srgbClr val="FF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МЕСТО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 «Александровск-Сахалинская ЦБС»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образование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Городской округ «Александровск-Сахалинский район» 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Сахалинской области 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директор 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Пчелинцева Татьяна Васильевна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800" b="1" dirty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600" b="1" dirty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3483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1" y="585217"/>
            <a:ext cx="7955280" cy="5740770"/>
          </a:xfrm>
        </p:spPr>
        <p:txBody>
          <a:bodyPr>
            <a:normAutofit fontScale="77500" lnSpcReduction="20000"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ПООЩРИТЕЛЬНЫЙ 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ДИПЛОМ</a:t>
            </a:r>
            <a:endParaRPr lang="ru-RU" sz="4800" b="1" dirty="0">
              <a:solidFill>
                <a:srgbClr val="FF0000"/>
              </a:solidFill>
              <a:latin typeface="Arial Black" panose="020B0A04020102020204" pitchFamily="34" charset="0"/>
              <a:ea typeface="Segoe UI Black" panose="020B0A02040204020203" pitchFamily="34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«Углегорская ЦБС»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образование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Углегорский городской округ 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Сахалинской области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директор Голубушина Елена Николаевна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4800" b="1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9942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0" y="698269"/>
            <a:ext cx="7689273" cy="5810596"/>
          </a:xfrm>
        </p:spPr>
        <p:txBody>
          <a:bodyPr>
            <a:normAutofit fontScale="92500" lnSpcReduction="20000"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ПООЩРИТЕЛЬНЫЙ 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ДИПЛОМ</a:t>
            </a:r>
            <a:endParaRPr lang="ru-RU" sz="4800" b="1" dirty="0">
              <a:solidFill>
                <a:srgbClr val="FF0000"/>
              </a:solidFill>
              <a:latin typeface="Arial Black" panose="020B0A04020102020204" pitchFamily="34" charset="0"/>
              <a:ea typeface="Segoe UI Black" panose="020B0A02040204020203" pitchFamily="34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33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«Поронайская ЦБС»</a:t>
            </a:r>
          </a:p>
          <a:p>
            <a:pPr marL="457200" algn="ctr">
              <a:lnSpc>
                <a:spcPct val="115000"/>
              </a:lnSpc>
            </a:pPr>
            <a:r>
              <a:rPr lang="ru-RU" sz="33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algn="ctr">
              <a:lnSpc>
                <a:spcPct val="115000"/>
              </a:lnSpc>
            </a:pPr>
            <a:r>
              <a:rPr lang="ru-RU" sz="33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образование</a:t>
            </a:r>
          </a:p>
          <a:p>
            <a:pPr marL="457200" algn="ctr">
              <a:lnSpc>
                <a:spcPct val="115000"/>
              </a:lnSpc>
            </a:pPr>
            <a:r>
              <a:rPr lang="ru-RU" sz="33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Поронайский городской округ</a:t>
            </a:r>
          </a:p>
          <a:p>
            <a:pPr marL="457200" algn="ctr">
              <a:lnSpc>
                <a:spcPct val="115000"/>
              </a:lnSpc>
            </a:pPr>
            <a:r>
              <a:rPr lang="ru-RU" sz="33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algn="ctr">
              <a:lnSpc>
                <a:spcPct val="115000"/>
              </a:lnSpc>
              <a:spcAft>
                <a:spcPts val="800"/>
              </a:spcAft>
            </a:pPr>
            <a:r>
              <a:rPr lang="ru-RU" sz="33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директор </a:t>
            </a:r>
            <a:endParaRPr lang="ru-RU" sz="3300" b="1" dirty="0" smtClean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800"/>
              </a:spcAft>
            </a:pPr>
            <a:r>
              <a:rPr lang="ru-RU" sz="33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Трубицина </a:t>
            </a:r>
            <a:r>
              <a:rPr lang="ru-RU" sz="33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Елена Юрьевна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4800" b="1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2977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1074" y="1572768"/>
            <a:ext cx="9077325" cy="2084832"/>
          </a:xfrm>
        </p:spPr>
        <p:txBody>
          <a:bodyPr>
            <a:noAutofit/>
          </a:bodyPr>
          <a:lstStyle/>
          <a:p>
            <a:r>
              <a:rPr lang="ru-RU" alt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внимание!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001000" y="4770755"/>
            <a:ext cx="3971925" cy="1830070"/>
          </a:xfrm>
        </p:spPr>
        <p:txBody>
          <a:bodyPr>
            <a:noAutofit/>
          </a:bodyPr>
          <a:lstStyle/>
          <a:p>
            <a:pPr algn="ctr"/>
            <a:r>
              <a:rPr lang="en-US" alt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www.libsakh.ru</a:t>
            </a:r>
          </a:p>
          <a:p>
            <a:pPr algn="ctr"/>
            <a:r>
              <a:rPr lang="en-US" alt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nmo.@libsakh.ru</a:t>
            </a:r>
          </a:p>
          <a:p>
            <a:pPr algn="ctr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(4242) </a:t>
            </a:r>
            <a:r>
              <a:rPr lang="en-US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4525</a:t>
            </a: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en-US" altLang="ru-RU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5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1925</TotalTime>
  <Words>1540</Words>
  <Application>Microsoft Office PowerPoint</Application>
  <PresentationFormat>Широкоэкранный</PresentationFormat>
  <Paragraphs>255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1" baseType="lpstr">
      <vt:lpstr>微软雅黑</vt:lpstr>
      <vt:lpstr>Arial</vt:lpstr>
      <vt:lpstr>Arial Black</vt:lpstr>
      <vt:lpstr>Calibri</vt:lpstr>
      <vt:lpstr>Calibri Light</vt:lpstr>
      <vt:lpstr>Segoe UI Black</vt:lpstr>
      <vt:lpstr>Segoe UI Emoji</vt:lpstr>
      <vt:lpstr>Times New Roman</vt:lpstr>
      <vt:lpstr>Office Theme</vt:lpstr>
      <vt:lpstr>  Итоговый доклад по результатам проведённой экспертной оценки аналитических отчётов централизованных библиотечных систем Сахалинской области </vt:lpstr>
      <vt:lpstr>Презентация PowerPoint</vt:lpstr>
      <vt:lpstr>Презентация PowerPoint</vt:lpstr>
      <vt:lpstr>СТАТИСТИКА УЧАСТИЯ</vt:lpstr>
      <vt:lpstr>Презентация PowerPoint</vt:lpstr>
      <vt:lpstr>Презентация PowerPoint</vt:lpstr>
      <vt:lpstr>КРИТЕРИИ ОЦЕНКИ </vt:lpstr>
      <vt:lpstr>12 лучших центров библиотечной аналитики</vt:lpstr>
      <vt:lpstr>Раздел 2. «Нормативно-правовое регулирование и стратегическое планирование деятельности муниципальных библиотек региона»</vt:lpstr>
      <vt:lpstr>Раздел 3. «Библиотечная сеть»</vt:lpstr>
      <vt:lpstr>Раздел 4. «Основные статистические  показатели» </vt:lpstr>
      <vt:lpstr>Раздел 5. «Библиотечные фонды» </vt:lpstr>
      <vt:lpstr>Подраздел 5.7. «Обеспечение физического сохранения и безопасности библиотечных фондов»</vt:lpstr>
      <vt:lpstr>Раздел 6. «Цифровая инфраструктура»</vt:lpstr>
      <vt:lpstr>Подраздел 7.1. «Формирование электронных каталогов и других баз данных муниципальными библиотеками» </vt:lpstr>
      <vt:lpstr>Подраздел 7.2. «Оцифровка документов библиотечного фонда муниципальных библиотек» </vt:lpstr>
      <vt:lpstr>7.3. Обеспечение удалённым пользователям доступа к полнотекстовым документам электронных библиотек </vt:lpstr>
      <vt:lpstr>Раздел 8. «Организация и содержание библиотечного обслуживания пользователей»</vt:lpstr>
      <vt:lpstr>Раздел 9. «Краеведческая деятельность библиотек» </vt:lpstr>
      <vt:lpstr>Раздел 10. «Организационно-методическая деятельность»</vt:lpstr>
      <vt:lpstr>Раздел 11. «Библиотечные кадры»</vt:lpstr>
      <vt:lpstr>Раздел 12. «Материально-технические ресурсы библиотек»</vt:lpstr>
      <vt:lpstr>Раздел 13. «Основные итоги года»</vt:lpstr>
      <vt:lpstr>СПИСОК ЧЛЕНОВ РАБОЧЕЙ ГРУППЫ (ЭКСПЕРТЫ)</vt:lpstr>
      <vt:lpstr>Спасибо за внимание!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Бурлакова Валентина</cp:lastModifiedBy>
  <cp:revision>168</cp:revision>
  <dcterms:created xsi:type="dcterms:W3CDTF">2022-08-11T04:01:03Z</dcterms:created>
  <dcterms:modified xsi:type="dcterms:W3CDTF">2024-10-16T22:53:40Z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1049-11.2.0.11254</vt:lpwstr>
  </property>
  <property fmtid="{D5CDD505-2E9C-101B-9397-08002B2CF9AE}" pid="3" name="ICV">
    <vt:lpwstr>576913CAA6474955B18729E564D9CE7A</vt:lpwstr>
  </property>
</Properties>
</file>