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96" r:id="rId3"/>
    <p:sldId id="314" r:id="rId4"/>
    <p:sldId id="262" r:id="rId5"/>
    <p:sldId id="318" r:id="rId6"/>
    <p:sldId id="297" r:id="rId7"/>
    <p:sldId id="298" r:id="rId8"/>
    <p:sldId id="315" r:id="rId9"/>
    <p:sldId id="299" r:id="rId10"/>
    <p:sldId id="267" r:id="rId11"/>
    <p:sldId id="279" r:id="rId12"/>
    <p:sldId id="307" r:id="rId13"/>
    <p:sldId id="302" r:id="rId14"/>
    <p:sldId id="316" r:id="rId15"/>
    <p:sldId id="280" r:id="rId16"/>
    <p:sldId id="306" r:id="rId17"/>
    <p:sldId id="308" r:id="rId18"/>
    <p:sldId id="309" r:id="rId19"/>
    <p:sldId id="310" r:id="rId20"/>
    <p:sldId id="311" r:id="rId21"/>
    <p:sldId id="317" r:id="rId22"/>
    <p:sldId id="278" r:id="rId23"/>
    <p:sldId id="313" r:id="rId24"/>
    <p:sldId id="293" r:id="rId25"/>
    <p:sldId id="292" r:id="rId26"/>
    <p:sldId id="289" r:id="rId27"/>
    <p:sldId id="294" r:id="rId28"/>
    <p:sldId id="295" r:id="rId29"/>
    <p:sldId id="319" r:id="rId30"/>
    <p:sldId id="312" r:id="rId31"/>
    <p:sldId id="260" r:id="rId3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B2B2B2"/>
    <a:srgbClr val="202020"/>
    <a:srgbClr val="323232"/>
    <a:srgbClr val="CC3300"/>
    <a:srgbClr val="CC00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588" y="108"/>
      </p:cViewPr>
      <p:guideLst>
        <p:guide orient="horz" pos="2160"/>
        <p:guide pos="37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4/28/2026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1560" y="1487977"/>
            <a:ext cx="9144000" cy="273096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altLang="en-US" sz="3600" b="1" dirty="0" smtClean="0">
                <a:solidFill>
                  <a:schemeClr val="bg1"/>
                </a:solidFill>
              </a:rPr>
              <a:t/>
            </a:r>
            <a:br>
              <a:rPr lang="ru-RU" altLang="en-US" sz="3600" b="1" dirty="0" smtClean="0">
                <a:solidFill>
                  <a:schemeClr val="bg1"/>
                </a:solidFill>
              </a:rPr>
            </a:br>
            <a:r>
              <a:rPr lang="ru-RU" altLang="en-US" sz="3600" b="1" dirty="0">
                <a:solidFill>
                  <a:schemeClr val="bg1"/>
                </a:solidFill>
              </a:rPr>
              <a:t/>
            </a:r>
            <a:br>
              <a:rPr lang="ru-RU" altLang="en-US" sz="3600" b="1" dirty="0">
                <a:solidFill>
                  <a:schemeClr val="bg1"/>
                </a:solidFill>
              </a:rPr>
            </a:br>
            <a:r>
              <a:rPr lang="ru-RU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Итоговый доклад по результатам проведённой экспертной оценки аналитических отчётов централизованных библиотечных систем Сахалинской области</a:t>
            </a:r>
            <a:br>
              <a:rPr lang="ru-RU" altLang="en-US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alt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6574" y="5736566"/>
            <a:ext cx="4528868" cy="828136"/>
          </a:xfrm>
        </p:spPr>
        <p:txBody>
          <a:bodyPr>
            <a:normAutofit fontScale="92500"/>
          </a:bodyPr>
          <a:lstStyle/>
          <a:p>
            <a:pPr algn="r"/>
            <a:r>
              <a:rPr lang="ru-RU" altLang="en-US" b="1" i="1" dirty="0" smtClean="0">
                <a:solidFill>
                  <a:schemeClr val="tx1"/>
                </a:solidFill>
              </a:rPr>
              <a:t>Заведующий отделом ОМНИР</a:t>
            </a:r>
          </a:p>
          <a:p>
            <a:pPr algn="r"/>
            <a:r>
              <a:rPr lang="ru-RU" altLang="en-US" b="1" i="1" dirty="0" smtClean="0">
                <a:solidFill>
                  <a:schemeClr val="tx1"/>
                </a:solidFill>
              </a:rPr>
              <a:t>    Бурлакова </a:t>
            </a:r>
            <a:r>
              <a:rPr lang="ru-RU" altLang="en-US" b="1" i="1" dirty="0">
                <a:solidFill>
                  <a:schemeClr val="tx1"/>
                </a:solidFill>
              </a:rPr>
              <a:t>Валентина Валерьевна</a:t>
            </a:r>
          </a:p>
        </p:txBody>
      </p:sp>
      <p:sp>
        <p:nvSpPr>
          <p:cNvPr id="7" name="Подзаголовок 2"/>
          <p:cNvSpPr>
            <a:spLocks noGrp="1"/>
          </p:cNvSpPr>
          <p:nvPr/>
        </p:nvSpPr>
        <p:spPr>
          <a:xfrm>
            <a:off x="1051560" y="764540"/>
            <a:ext cx="7548976" cy="5784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Библиотечная аналитика - 2024</a:t>
            </a:r>
            <a:endParaRPr lang="ru-RU" alt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31" y="-10638"/>
            <a:ext cx="9742206" cy="687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349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294" y="0"/>
            <a:ext cx="5778500" cy="6858000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2119357" y="5306938"/>
            <a:ext cx="1644979" cy="51881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766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КРИТЕРИИ ОЦЕНКИ </a:t>
            </a:r>
            <a:endParaRPr lang="ru-RU" altLang="en-US" dirty="0" smtClean="0">
              <a:solidFill>
                <a:srgbClr val="FF0000"/>
              </a:solidFill>
              <a:latin typeface="+mn-lt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338349"/>
            <a:ext cx="10515600" cy="4838614"/>
          </a:xfrm>
        </p:spPr>
        <p:txBody>
          <a:bodyPr/>
          <a:lstStyle/>
          <a:p>
            <a:pPr lvl="0"/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514350" lvl="0" indent="-514350">
              <a:buAutoNum type="arabicPeriod"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Качество и полнота информации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Аргументированное и критическое изложение материала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Чёткость и обстоятельность в формулировании достижений, проблем и задач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Актуальность содержания</a:t>
            </a:r>
          </a:p>
          <a:p>
            <a:pPr marL="514350" lvl="0" indent="-514350">
              <a:buAutoNum type="arabicPeriod"/>
            </a:pPr>
            <a:r>
              <a:rPr lang="ru-RU" altLang="en-US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sym typeface="+mn-ea"/>
              </a:rPr>
              <a:t>Практическая ценность</a:t>
            </a: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n-lt"/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923" y="-128186"/>
            <a:ext cx="10804377" cy="90585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НАГРАЖДЕНИЕ </a:t>
            </a:r>
            <a:endParaRPr lang="ru-RU" altLang="en-US" dirty="0" smtClean="0">
              <a:solidFill>
                <a:srgbClr val="FF0000"/>
              </a:solidFill>
              <a:latin typeface="+mn-lt"/>
              <a:sym typeface="+mn-ea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648036"/>
            <a:ext cx="4681787" cy="31228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70877"/>
            <a:ext cx="4681787" cy="31010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1787" y="-14934"/>
            <a:ext cx="5675716" cy="37858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1787" y="3770877"/>
            <a:ext cx="4547781" cy="306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320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26153" cy="1179321"/>
          </a:xfrm>
        </p:spPr>
        <p:txBody>
          <a:bodyPr>
            <a:noAutofit/>
          </a:bodyPr>
          <a:lstStyle/>
          <a:p>
            <a:r>
              <a:rPr lang="ru-RU" altLang="en-US" sz="2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9 лучших центров библиотечной аналитики Сахалинской области за период 2020-2025 гг.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41152"/>
            <a:ext cx="11331723" cy="581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5416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95" y="1"/>
            <a:ext cx="9306370" cy="1256232"/>
          </a:xfrm>
        </p:spPr>
        <p:txBody>
          <a:bodyPr>
            <a:normAutofit/>
          </a:bodyPr>
          <a:lstStyle/>
          <a:p>
            <a: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</a:t>
            </a:r>
            <a:r>
              <a:rPr lang="en-US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2</a:t>
            </a:r>
            <a: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. «Нормативно-правовое регулирование и стратегическое планирование деятельности муниципальных библиотек региона»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b="1" u="sng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1650" y="854580"/>
            <a:ext cx="8417609" cy="629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24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«Долинская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«Невельская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«Ногликская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«Охинская ЦБС» –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«Поронайская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−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22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«Тымовская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22 балл 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«Углегорская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«Холмская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«Южно-Сахалинская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522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409" y="-205099"/>
            <a:ext cx="10633124" cy="1665065"/>
          </a:xfrm>
        </p:spPr>
        <p:txBody>
          <a:bodyPr>
            <a:normAutofit/>
          </a:bodyPr>
          <a:lstStyle/>
          <a:p>
            <a: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3. «Библиотечная сеть»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229445"/>
            <a:ext cx="6606028" cy="4947518"/>
          </a:xfrm>
        </p:spPr>
        <p:txBody>
          <a:bodyPr>
            <a:normAutofit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b="1" u="sng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410" y="777667"/>
            <a:ext cx="6266222" cy="6230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«Долинская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«Корсаковская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«Невельская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«Ногликская ЦБС» 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«Охинская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«Поронайская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 smtClean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«Тымовская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«Углегорская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«Холмская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«Южно-Сахалинская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232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378" y="111096"/>
            <a:ext cx="7528844" cy="1187866"/>
          </a:xfrm>
        </p:spPr>
        <p:txBody>
          <a:bodyPr>
            <a:noAutofit/>
          </a:bodyPr>
          <a:lstStyle/>
          <a:p>
            <a: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4. «Основные статистические </a:t>
            </a:r>
            <a:b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показатели»</a:t>
            </a:r>
            <a:br>
              <a:rPr lang="ru-RU" altLang="en-US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altLang="en-US" sz="24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b="1" u="sng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157" y="897309"/>
            <a:ext cx="70580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балл</a:t>
            </a:r>
            <a:endParaRPr lang="en-US" sz="2000" b="1" dirty="0" smtClean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«Долинская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балл</a:t>
            </a:r>
            <a:endParaRPr lang="ru-RU" sz="20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МАУ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«Корсаковская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«Ногликская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24 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 «Охинская ЦБС»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«Поронайская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«Тымовская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«Углегорская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− 20 балл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«Холмская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МБУК «Южно-Курильская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балл </a:t>
            </a:r>
          </a:p>
        </p:txBody>
      </p:sp>
    </p:spTree>
    <p:extLst>
      <p:ext uri="{BB962C8B-B14F-4D97-AF65-F5344CB8AC3E}">
        <p14:creationId xmlns:p14="http://schemas.microsoft.com/office/powerpoint/2010/main" val="41757237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622" y="307361"/>
            <a:ext cx="8667590" cy="124797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5. «Библиотечные фонды»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2400" u="sng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22622" y="1384419"/>
            <a:ext cx="6191823" cy="5385215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1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«Долинская ЦБС» 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«Поронайская 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298" y="169049"/>
            <a:ext cx="10742279" cy="167511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Подраздел 5.7. «Обеспечение физического 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с</a:t>
            </a:r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охранения и безопасности библиотечных фондов»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844167"/>
            <a:ext cx="7420535" cy="4661407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 </a:t>
            </a:r>
            <a:r>
              <a:rPr lang="ru-RU" sz="1900" b="1" dirty="0">
                <a:solidFill>
                  <a:srgbClr val="073E87">
                    <a:lumMod val="75000"/>
                  </a:srgb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−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23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ЦБС» 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</a:t>
            </a:r>
            <a:r>
              <a:rPr lang="ru-RU" sz="19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19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19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«Поронайская ЦБС» </a:t>
            </a:r>
            <a:r>
              <a:rPr lang="ru-RU" sz="1900" b="1" dirty="0">
                <a:solidFill>
                  <a:srgbClr val="073E87">
                    <a:lumMod val="75000"/>
                  </a:srgb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−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23 балл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ЦБС» 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19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19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«Холмская ЦБС» </a:t>
            </a:r>
            <a:r>
              <a:rPr lang="ru-RU" sz="1900" b="1" dirty="0">
                <a:solidFill>
                  <a:srgbClr val="073E87">
                    <a:lumMod val="75000"/>
                  </a:srgb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19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22 балл </a:t>
            </a:r>
          </a:p>
          <a:p>
            <a:pPr marL="342900" lvl="0" indent="-342900" algn="just">
              <a:lnSpc>
                <a:spcPct val="150000"/>
              </a:lnSpc>
              <a:buSzPts val="1400"/>
              <a:buFont typeface="+mj-lt"/>
              <a:buAutoNum type="arabicPeriod"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4120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568" y="1"/>
            <a:ext cx="7554482" cy="106822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6. «Цифровая инфраструктура»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37990" y="734938"/>
            <a:ext cx="6603745" cy="6123063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Александровск-Сахалинская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− 23 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«Охинская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«Северо-Курильская ГБ»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 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ЦБС» 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«Углегорская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«Южно-Сахалинская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320247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09" y="726393"/>
            <a:ext cx="9697179" cy="107935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Подраздел 7.1. «Формирование электронных каталогов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и других баз данных муниципальными библиотеками»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2400" u="sng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7469" y="1582911"/>
            <a:ext cx="7023207" cy="4418320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«Невельская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C6E7FC">
                  <a:lumMod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>
                <a:solidFill>
                  <a:srgbClr val="C6E7FC">
                    <a:lumMod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</a:p>
        </p:txBody>
      </p:sp>
    </p:spTree>
    <p:extLst>
      <p:ext uri="{BB962C8B-B14F-4D97-AF65-F5344CB8AC3E}">
        <p14:creationId xmlns:p14="http://schemas.microsoft.com/office/powerpoint/2010/main" val="40937511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550" y="461473"/>
            <a:ext cx="8050138" cy="1298171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Подраздел 7.2. «Оцифровка документов библиотечного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фонда муниципальных библиотек»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2400" u="sng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45888" y="1632246"/>
            <a:ext cx="8821200" cy="4261407"/>
          </a:xfrm>
        </p:spPr>
        <p:txBody>
          <a:bodyPr>
            <a:normAutofit/>
          </a:bodyPr>
          <a:lstStyle/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«Южно-Курильская»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</a:p>
          <a:p>
            <a:pPr lvl="0" algn="just">
              <a:lnSpc>
                <a:spcPct val="150000"/>
              </a:lnSpc>
              <a:spcBef>
                <a:spcPts val="0"/>
              </a:spcBef>
              <a:buSzPts val="1400"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SzPts val="1400"/>
            </a:pP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7.3. Обеспечение доступа к открытым электронным ресурсам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Font typeface="Arial" panose="020B0604020202020204" pitchFamily="34" charset="0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балл</a:t>
            </a: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Font typeface="Arial" panose="020B0604020202020204" pitchFamily="34" charset="0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Font typeface="Arial" panose="020B0604020202020204" pitchFamily="34" charset="0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«Углегорская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Font typeface="Arial" panose="020B0604020202020204" pitchFamily="34" charset="0"/>
              <a:buAutoNum type="arabicPeriod"/>
            </a:pPr>
            <a:endParaRPr lang="ru-RU" sz="2400" b="1" dirty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Font typeface="Arial" panose="020B0604020202020204" pitchFamily="34" charset="0"/>
              <a:buAutoNum type="arabicPeriod"/>
            </a:pPr>
            <a:endParaRPr lang="ru-RU" sz="2400" b="1" dirty="0" smtClean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Font typeface="Arial" panose="020B0604020202020204" pitchFamily="34" charset="0"/>
              <a:buAutoNum type="arabicPeriod"/>
            </a:pPr>
            <a:endParaRPr lang="ru-RU" sz="2400" b="1" dirty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 algn="just">
              <a:lnSpc>
                <a:spcPct val="150000"/>
              </a:lnSpc>
              <a:spcBef>
                <a:spcPts val="0"/>
              </a:spcBef>
              <a:buSzPts val="1400"/>
              <a:buAutoNum type="arabicPeriod"/>
            </a:pP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SzPts val="1400"/>
            </a:pP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531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00" y="0"/>
            <a:ext cx="11497684" cy="191332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8. «Организация и содержание библиотечного 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обслуживания пользователей»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5100" y="1580972"/>
            <a:ext cx="7222977" cy="4832647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«Поронайская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«Углегорская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  <a:endParaRPr lang="ru-RU" sz="2400" b="1" dirty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41396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904" y="201169"/>
            <a:ext cx="11338560" cy="176436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9. «Краеведческая деятельность библиотек»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</a:br>
            <a:endParaRPr lang="ru-RU" sz="2400" u="sng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5100" y="1527048"/>
            <a:ext cx="8628004" cy="4978528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«Томаринская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ЦБС»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24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0033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824" y="307649"/>
            <a:ext cx="11788240" cy="147543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10. «Организационно-методическая деятельность»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13645" y="1358781"/>
            <a:ext cx="7421595" cy="5362059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ЦБС» </a:t>
            </a:r>
            <a:r>
              <a:rPr lang="ru-RU" sz="21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</a:t>
            </a:r>
            <a:r>
              <a:rPr lang="ru-RU" sz="21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5910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700" y="288290"/>
            <a:ext cx="7981315" cy="132686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11. «Библиотечные кадры»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417320"/>
            <a:ext cx="7517892" cy="4937760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Анивская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«Корсаковская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Ногликская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«Углегорская ЦБС»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«Холмская 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«Южно-Курильская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62857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6" y="418744"/>
            <a:ext cx="12123634" cy="1435693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12. «Материально-технические ресурсы библиотек»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30736" y="1444752"/>
            <a:ext cx="7523376" cy="5413249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«Александровск-Сахалинская 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Анивская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21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«Ногликская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− 22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«Охинская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«Смирныховская 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</a:t>
            </a: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«Углегорская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31234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652" y="118873"/>
            <a:ext cx="8227363" cy="124358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Раздел 13. «Основные итоги года»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1752" y="1068224"/>
            <a:ext cx="6466517" cy="5789777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«Анивская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«Долинская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 </a:t>
            </a:r>
            <a:endParaRPr lang="ru-RU" sz="2000" b="1" dirty="0" smtClean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МАУ «Корсаковская ЦБС»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− 20 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«Поронайская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«Смирныховская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«Тымовская 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ЦБС» −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МБУК «Южно-Курильская ЦБС</a:t>
            </a:r>
            <a:r>
              <a:rPr lang="ru-RU" sz="20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− </a:t>
            </a:r>
            <a:r>
              <a:rPr lang="ru-RU" sz="2000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</a:t>
            </a:r>
            <a:r>
              <a:rPr lang="ru-RU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 </a:t>
            </a:r>
            <a:endParaRPr lang="ru-RU" sz="2000" b="1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МБУ «Южно-Сахалинская ЦБС»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−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балл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spcBef>
                <a:spcPts val="0"/>
              </a:spcBef>
              <a:buSzPts val="1400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08610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73736"/>
            <a:ext cx="11475720" cy="93268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СПИСОК ЧЛЕНОВ РАБОЧЕЙ ГРУППЫ (ЭКСПЕРТЫ)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1752" y="859536"/>
            <a:ext cx="8878824" cy="5998465"/>
          </a:xfrm>
        </p:spPr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Алексеева Л. В.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главный библиотекарь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ОКБО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Балова А. С. – заведующий сектором ОВИТ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 smtClean="0">
              <a:solidFill>
                <a:srgbClr val="073E87">
                  <a:lumMod val="7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Боронец А. В. – главный библиограф ОКР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Бурлакова В. В. – заведующий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Виноградная Е. В. – главный библиотекарь ОФУФиК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Гришаева В. В. – заведующий отделом РЦПБ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Дубовицкая В. А.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ведущий библиотекарь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ОФУФиК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Козюра Т. А. – ведущий методист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Корниенко О. А. – главный библиотекарь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Леонтьева Е. Н. – заведующий ОФУФиК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Ощепкова А. А. </a:t>
            </a:r>
            <a:r>
              <a:rPr lang="ru-RU" sz="2400" b="1" dirty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400" b="1" dirty="0" smtClean="0">
                <a:solidFill>
                  <a:srgbClr val="073E87">
                    <a:lumMod val="7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начальник ОПиКР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Положеева С. С. – редактор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категории ООМНиР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Седова Т. Б. – учёный секретарь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SzPts val="1400"/>
              <a:buFont typeface="+mj-lt"/>
              <a:buAutoNum type="arabicPeriod"/>
            </a:pPr>
            <a:endParaRPr lang="ru-RU" sz="2000" b="1" dirty="0">
              <a:solidFill>
                <a:srgbClr val="FF0000"/>
              </a:solidFill>
              <a:latin typeface="Calibri Ligh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ct val="90000"/>
              </a:lnSpc>
              <a:spcAft>
                <a:spcPts val="0"/>
              </a:spcAft>
            </a:pPr>
            <a:endParaRPr lang="ru-RU" altLang="en-US" sz="3200" dirty="0"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1666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074" y="1755648"/>
            <a:ext cx="9232774" cy="1901952"/>
          </a:xfrm>
        </p:spPr>
        <p:txBody>
          <a:bodyPr>
            <a:noAutofit/>
          </a:bodyPr>
          <a:lstStyle/>
          <a:p>
            <a:r>
              <a:rPr lang="ru-RU" alt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001000" y="4770755"/>
            <a:ext cx="3971925" cy="1830070"/>
          </a:xfrm>
        </p:spPr>
        <p:txBody>
          <a:bodyPr>
            <a:noAutofit/>
          </a:bodyPr>
          <a:lstStyle/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www.libsakh.ru</a:t>
            </a:r>
          </a:p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nmo.@libsakh.ru</a:t>
            </a:r>
          </a:p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(4242) </a:t>
            </a:r>
            <a:r>
              <a:rPr lang="en-US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2560</a:t>
            </a:r>
            <a:endParaRPr lang="en-US" altLang="ru-RU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904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1" y="752029"/>
            <a:ext cx="8058683" cy="5573957"/>
          </a:xfrm>
        </p:spPr>
        <p:txBody>
          <a:bodyPr>
            <a:normAutofit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ea typeface="Segoe UI Emoji" panose="020B0502040204020203" pitchFamily="34" charset="0"/>
                <a:cs typeface="Calibri" panose="020F0502020204030204" pitchFamily="34" charset="0"/>
              </a:rPr>
              <a:t>ПОБЕДИТЕЛЬ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Emoji" panose="020B0502040204020203" pitchFamily="34" charset="0"/>
                <a:cs typeface="Calibri" panose="020F0502020204030204" pitchFamily="34" charset="0"/>
              </a:rPr>
              <a:t>III 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Emoji" panose="020B0502040204020203" pitchFamily="34" charset="0"/>
                <a:cs typeface="Calibri" panose="020F0502020204030204" pitchFamily="34" charset="0"/>
              </a:rPr>
              <a:t>МЕСТО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200" b="1" dirty="0">
              <a:solidFill>
                <a:srgbClr val="C00000"/>
              </a:solidFill>
              <a:latin typeface="Arial Black" panose="020B0A04020102020204" pitchFamily="34" charset="0"/>
              <a:ea typeface="Segoe UI Emoji" panose="020B0502040204020203" pitchFamily="34" charset="0"/>
              <a:cs typeface="Calibri" panose="020F0502020204030204" pitchFamily="34" charset="0"/>
            </a:endParaRP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МАУ «Корсаковская ЦБС»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директор Чин Ен Суни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0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Корсаковский муниципальный округ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500" b="1" dirty="0" smtClean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581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162370" y="649480"/>
            <a:ext cx="7657032" cy="5161661"/>
          </a:xfrm>
        </p:spPr>
        <p:txBody>
          <a:bodyPr>
            <a:normAutofit fontScale="92500" lnSpcReduction="100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ПОБЕДИТЕЛЬ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II 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МЕСТО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9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«Поронайская ЦБС»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Трубицина Елена Юрьевна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Поронайский муниципальный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округ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07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900" b="1" dirty="0">
              <a:solidFill>
                <a:srgbClr val="073E87">
                  <a:lumMod val="75000"/>
                </a:srgb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65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632389"/>
            <a:ext cx="8716710" cy="5693598"/>
          </a:xfrm>
        </p:spPr>
        <p:txBody>
          <a:bodyPr>
            <a:normAutofit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ПОБЕДИТЕЛЬ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I </a:t>
            </a: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МЕСТО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«Александровск-Сахалинская ЦБС»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Пчелинцева Татьяна Васильевна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0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Александровск-Сахалинский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муниципальный округ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 </a:t>
            </a: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8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7000"/>
              </a:lnSpc>
              <a:spcBef>
                <a:spcPct val="20000"/>
              </a:spcBef>
            </a:pPr>
            <a:endParaRPr lang="ru-RU" sz="3600" b="1" dirty="0">
              <a:solidFill>
                <a:schemeClr val="tx2">
                  <a:lumMod val="75000"/>
                </a:scheme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483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585217"/>
            <a:ext cx="8562885" cy="5740770"/>
          </a:xfrm>
        </p:spPr>
        <p:txBody>
          <a:bodyPr>
            <a:normAutofit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ПООЩРИТЕЛЬНЫЙ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ДИПЛОМ</a:t>
            </a:r>
            <a:endParaRPr lang="ru-RU" sz="3500" b="1" dirty="0">
              <a:solidFill>
                <a:srgbClr val="C00000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«Углегорская ЦБС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457200" lvl="0" algn="ctr">
              <a:lnSpc>
                <a:spcPct val="115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73E87">
                    <a:lumMod val="75000"/>
                  </a:srgbClr>
                </a:solidFill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директор Голубушина Елена Николаевна</a:t>
            </a:r>
            <a:endParaRPr lang="ru-RU" sz="3200" dirty="0">
              <a:solidFill>
                <a:srgbClr val="073E87">
                  <a:lumMod val="75000"/>
                </a:srgbClr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Углегорский муниципальный округ 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48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59942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698269"/>
            <a:ext cx="8007409" cy="5810596"/>
          </a:xfrm>
        </p:spPr>
        <p:txBody>
          <a:bodyPr>
            <a:normAutofit fontScale="925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ПООЩРИТЕЛЬНЫЙ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ДИПЛОМ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500" b="1" dirty="0">
              <a:solidFill>
                <a:srgbClr val="C00000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 «Анивская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ЦБС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Саблина Татьяна Константиновна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Анивский муниципальный округ</a:t>
            </a: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48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977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4294967295"/>
          </p:nvPr>
        </p:nvSpPr>
        <p:spPr>
          <a:xfrm>
            <a:off x="0" y="698269"/>
            <a:ext cx="8007409" cy="5810596"/>
          </a:xfrm>
        </p:spPr>
        <p:txBody>
          <a:bodyPr>
            <a:normAutofit lnSpcReduction="10000"/>
          </a:bodyPr>
          <a:lstStyle/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ПООЩРИТЕЛЬНЫЙ 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35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ДИПЛОМ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3500" b="1" dirty="0">
              <a:solidFill>
                <a:srgbClr val="C00000"/>
              </a:solidFill>
              <a:latin typeface="Arial Black" panose="020B0A04020102020204" pitchFamily="34" charset="0"/>
              <a:ea typeface="Segoe UI Black" panose="020B0A02040204020203" pitchFamily="34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МБУК «Смирныховская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ЦБС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директор Кан Светлана Николаевна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Смирныховский муниципальный округ</a:t>
            </a:r>
          </a:p>
          <a:p>
            <a:pPr marL="457200" algn="ctr">
              <a:lnSpc>
                <a:spcPct val="115000"/>
              </a:lnSpc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Сахалинской области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ctr" defTabSz="127952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ru-RU" sz="4800" b="1" dirty="0">
              <a:solidFill>
                <a:srgbClr val="FF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ru-RU" altLang="en-US" sz="3200" b="1" dirty="0">
              <a:solidFill>
                <a:schemeClr val="tx2">
                  <a:lumMod val="75000"/>
                </a:schemeClr>
              </a:solidFill>
              <a:latin typeface="+mj-lt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777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074" y="1572768"/>
            <a:ext cx="9077325" cy="2084832"/>
          </a:xfrm>
        </p:spPr>
        <p:txBody>
          <a:bodyPr>
            <a:noAutofit/>
          </a:bodyPr>
          <a:lstStyle/>
          <a:p>
            <a:r>
              <a:rPr lang="ru-RU" alt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внимание!</a:t>
            </a: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001000" y="4770755"/>
            <a:ext cx="3971925" cy="1830070"/>
          </a:xfrm>
        </p:spPr>
        <p:txBody>
          <a:bodyPr>
            <a:noAutofit/>
          </a:bodyPr>
          <a:lstStyle/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www.libsakh.ru</a:t>
            </a:r>
          </a:p>
          <a:p>
            <a:pPr algn="ctr"/>
            <a:r>
              <a:rPr lang="en-US" altLang="ru-RU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nmo.@libsakh.ru</a:t>
            </a:r>
          </a:p>
          <a:p>
            <a:pPr algn="ctr"/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(4242) </a:t>
            </a:r>
            <a:r>
              <a:rPr lang="en-US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4525</a:t>
            </a:r>
            <a:r>
              <a:rPr lang="ru-RU" altLang="ru-RU" b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en-US" altLang="ru-RU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5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type="subTitle" idx="4294967295"/>
          </p:nvPr>
        </p:nvSpPr>
        <p:spPr>
          <a:xfrm>
            <a:off x="0" y="3602038"/>
            <a:ext cx="9144000" cy="165576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endParaRPr lang="ru-RU" sz="4000" b="1" dirty="0" smtClean="0">
              <a:solidFill>
                <a:schemeClr val="bg1"/>
              </a:solidFill>
              <a:sym typeface="+mn-ea"/>
            </a:endParaRPr>
          </a:p>
          <a:p>
            <a:pPr marL="0" indent="0" algn="l">
              <a:buNone/>
            </a:pPr>
            <a:endParaRPr lang="ru-RU" sz="4000" b="1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endParaRPr lang="ru-RU" altLang="en-US" sz="2500" b="1" u="sng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4294967295"/>
          </p:nvPr>
        </p:nvSpPr>
        <p:spPr>
          <a:xfrm>
            <a:off x="0" y="922338"/>
            <a:ext cx="10782300" cy="518795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Методические рекомендации 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Российской национальной библиотеки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подготовке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жегодного доклада о деятельности муниципальных библиотек субъекта РФ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(февраль</a:t>
            </a: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</a:t>
            </a: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4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г.) </a:t>
            </a:r>
          </a:p>
          <a:p>
            <a:pPr algn="ctr"/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2316</TotalTime>
  <Words>1440</Words>
  <Application>Microsoft Office PowerPoint</Application>
  <PresentationFormat>Широкоэкранный</PresentationFormat>
  <Paragraphs>238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微软雅黑</vt:lpstr>
      <vt:lpstr>Arial</vt:lpstr>
      <vt:lpstr>Arial Black</vt:lpstr>
      <vt:lpstr>Calibri</vt:lpstr>
      <vt:lpstr>Calibri Light</vt:lpstr>
      <vt:lpstr>Segoe UI Black</vt:lpstr>
      <vt:lpstr>Segoe UI Emoji</vt:lpstr>
      <vt:lpstr>Times New Roman</vt:lpstr>
      <vt:lpstr>Office Theme</vt:lpstr>
      <vt:lpstr>  Итоговый доклад по результатам проведённой экспертной оценки аналитических отчётов централизованных библиотечных систем Сахалинской области </vt:lpstr>
      <vt:lpstr>Презентация PowerPoint</vt:lpstr>
      <vt:lpstr>Презентация PowerPoint</vt:lpstr>
      <vt:lpstr>КРИТЕРИИ ОЦЕНКИ </vt:lpstr>
      <vt:lpstr>НАГРАЖДЕНИЕ </vt:lpstr>
      <vt:lpstr>9 лучших центров библиотечной аналитики Сахалинской области за период 2020-2025 гг.</vt:lpstr>
      <vt:lpstr>Раздел 2. «Нормативно-правовое регулирование и стратегическое планирование деятельности муниципальных библиотек региона»</vt:lpstr>
      <vt:lpstr>Раздел 3. «Библиотечная сеть»</vt:lpstr>
      <vt:lpstr>Раздел 4. «Основные статистические  показатели» </vt:lpstr>
      <vt:lpstr>Раздел 5. «Библиотечные фонды» </vt:lpstr>
      <vt:lpstr>Подраздел 5.7. «Обеспечение физического  сохранения и безопасности библиотечных фондов»</vt:lpstr>
      <vt:lpstr>Раздел 6. «Цифровая инфраструктура»</vt:lpstr>
      <vt:lpstr>Подраздел 7.1. «Формирование электронных каталогов и других баз данных муниципальными библиотеками» </vt:lpstr>
      <vt:lpstr>Подраздел 7.2. «Оцифровка документов библиотечного фонда муниципальных библиотек» </vt:lpstr>
      <vt:lpstr>Раздел 8. «Организация и содержание библиотечного  обслуживания пользователей»</vt:lpstr>
      <vt:lpstr>Раздел 9. «Краеведческая деятельность библиотек» </vt:lpstr>
      <vt:lpstr>Раздел 10. «Организационно-методическая деятельность»</vt:lpstr>
      <vt:lpstr>Раздел 11. «Библиотечные кадры»</vt:lpstr>
      <vt:lpstr>Раздел 12. «Материально-технические ресурсы библиотек»</vt:lpstr>
      <vt:lpstr>Раздел 13. «Основные итоги года»</vt:lpstr>
      <vt:lpstr>СПИСОК ЧЛЕНОВ РАБОЧЕЙ ГРУППЫ (ЭКСПЕРТЫ)</vt:lpstr>
      <vt:lpstr>Спасибо за внимание!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Парфенова Елизавета</cp:lastModifiedBy>
  <cp:revision>200</cp:revision>
  <dcterms:created xsi:type="dcterms:W3CDTF">2022-08-11T04:01:03Z</dcterms:created>
  <dcterms:modified xsi:type="dcterms:W3CDTF">2026-04-28T01:33:08Z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1049-11.2.0.11254</vt:lpwstr>
  </property>
  <property fmtid="{D5CDD505-2E9C-101B-9397-08002B2CF9AE}" pid="3" name="ICV">
    <vt:lpwstr>576913CAA6474955B18729E564D9CE7A</vt:lpwstr>
  </property>
</Properties>
</file>